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6" r:id="rId2"/>
    <p:sldId id="307" r:id="rId3"/>
    <p:sldId id="323" r:id="rId4"/>
    <p:sldId id="273" r:id="rId5"/>
    <p:sldId id="263" r:id="rId6"/>
    <p:sldId id="259" r:id="rId7"/>
    <p:sldId id="260" r:id="rId8"/>
    <p:sldId id="286" r:id="rId9"/>
    <p:sldId id="281" r:id="rId10"/>
    <p:sldId id="274" r:id="rId11"/>
    <p:sldId id="294" r:id="rId12"/>
    <p:sldId id="296" r:id="rId13"/>
    <p:sldId id="261" r:id="rId14"/>
    <p:sldId id="264" r:id="rId15"/>
    <p:sldId id="275" r:id="rId16"/>
    <p:sldId id="298" r:id="rId17"/>
    <p:sldId id="299" r:id="rId18"/>
    <p:sldId id="329" r:id="rId19"/>
    <p:sldId id="325" r:id="rId20"/>
    <p:sldId id="276" r:id="rId21"/>
    <p:sldId id="297" r:id="rId22"/>
    <p:sldId id="301" r:id="rId23"/>
    <p:sldId id="287" r:id="rId24"/>
    <p:sldId id="265" r:id="rId25"/>
    <p:sldId id="266" r:id="rId26"/>
    <p:sldId id="312" r:id="rId27"/>
    <p:sldId id="293" r:id="rId28"/>
    <p:sldId id="314" r:id="rId29"/>
    <p:sldId id="303" r:id="rId30"/>
    <p:sldId id="305" r:id="rId31"/>
    <p:sldId id="315" r:id="rId32"/>
    <p:sldId id="292" r:id="rId33"/>
    <p:sldId id="327" r:id="rId34"/>
    <p:sldId id="328" r:id="rId35"/>
    <p:sldId id="330" r:id="rId36"/>
    <p:sldId id="26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00"/>
    <a:srgbClr val="9966FF"/>
    <a:srgbClr val="00CC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5E91C-FD30-404E-8FC3-3AE89B16CAB4}" type="datetimeFigureOut">
              <a:rPr kumimoji="1" lang="ja-JP" altLang="en-US" smtClean="0"/>
              <a:t>2024/7/14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DAD48-8D7A-4A0A-AAA6-2CA6BD106E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5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BF74-F1EB-4F07-9ADB-A5CDAD434F93}" type="datetimeFigureOut">
              <a:rPr kumimoji="1" lang="ja-JP" altLang="en-US" smtClean="0"/>
              <a:t>2024/7/14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F630-CAD3-450B-A980-89646F0CBD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00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082"/>
            <a:ext cx="12192000" cy="1300987"/>
          </a:xfrm>
          <a:solidFill>
            <a:srgbClr val="00B050"/>
          </a:solidFill>
        </p:spPr>
        <p:txBody>
          <a:bodyPr/>
          <a:lstStyle>
            <a:lvl1pPr>
              <a:defRPr>
                <a:solidFill>
                  <a:schemeClr val="bg2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1904"/>
            <a:ext cx="12192000" cy="5566096"/>
          </a:xfrm>
        </p:spPr>
        <p:txBody>
          <a:bodyPr lIns="360000" tIns="180000" rIns="360000" bIns="180000"/>
          <a:lstStyle>
            <a:lvl1pPr>
              <a:defRPr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>
              <a:defRPr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2pPr>
            <a:lvl3pPr>
              <a:defRPr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3pPr>
            <a:lvl4pPr>
              <a:defRPr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4pPr>
            <a:lvl5pPr>
              <a:defRPr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BF74-F1EB-4F07-9ADB-A5CDAD434F93}" type="datetimeFigureOut">
              <a:rPr kumimoji="1" lang="ja-JP" altLang="en-US" smtClean="0"/>
              <a:t>2024/7/14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F630-CAD3-450B-A980-89646F0CBD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99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082"/>
            <a:ext cx="12192000" cy="6867082"/>
          </a:xfrm>
          <a:solidFill>
            <a:srgbClr val="00B050"/>
          </a:solidFill>
        </p:spPr>
        <p:txBody>
          <a:bodyPr/>
          <a:lstStyle>
            <a:lvl1pPr>
              <a:defRPr>
                <a:solidFill>
                  <a:schemeClr val="bg2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BF74-F1EB-4F07-9ADB-A5CDAD434F93}" type="datetimeFigureOut">
              <a:rPr kumimoji="1" lang="ja-JP" altLang="en-US" smtClean="0"/>
              <a:t>2024/7/14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F630-CAD3-450B-A980-89646F0CBD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315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919" y="2392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BF74-F1EB-4F07-9ADB-A5CDAD434F93}" type="datetimeFigureOut">
              <a:rPr kumimoji="1" lang="ja-JP" altLang="en-US" smtClean="0"/>
              <a:t>2024/7/14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AF630-CAD3-450B-A980-89646F0CBD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54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GS創英角ﾎﾟｯﾌﾟ体" panose="040B0A00000000000000" pitchFamily="50" charset="-128"/>
          <a:ea typeface="HGS創英角ﾎﾟｯﾌﾟ体" panose="040B0A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ＭＳ ゴシック" panose="020B0609070205080204" pitchFamily="49" charset="-128"/>
          <a:ea typeface="ＭＳ ゴシック" panose="020B0609070205080204" pitchFamily="49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ＭＳ ゴシック" panose="020B0609070205080204" pitchFamily="49" charset="-128"/>
          <a:ea typeface="ＭＳ ゴシック" panose="020B0609070205080204" pitchFamily="49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ＭＳ ゴシック" panose="020B0609070205080204" pitchFamily="49" charset="-128"/>
          <a:ea typeface="ＭＳ ゴシック" panose="020B0609070205080204" pitchFamily="49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ゴシック" panose="020B0609070205080204" pitchFamily="49" charset="-128"/>
          <a:ea typeface="ＭＳ ゴシック" panose="020B0609070205080204" pitchFamily="49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ゴシック" panose="020B0609070205080204" pitchFamily="49" charset="-128"/>
          <a:ea typeface="ＭＳ ゴシック" panose="020B0609070205080204" pitchFamily="49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docs.unity3d.com/Packages/com.unity.shadergraph@14.0/manual/Math-Nodes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twsiyuan.com/2016/10/global-data-using-singlton-pattern-in-unity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s://www.youtube.com/watch?v=HYWaU97-UC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hashikeiichi/ShaderGraphSample/blob/main/Assets/Scripts/Dissolve.cs" TargetMode="External"/><Relationship Id="rId2" Type="http://schemas.openxmlformats.org/officeDocument/2006/relationships/hyperlink" Target="https://github.com/takahashikeiichi/ShaderGraphSample/blob/main/Assets/Scripts/Dissolve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hashikeiichi/ShaderGraphSample" TargetMode="External"/><Relationship Id="rId2" Type="http://schemas.openxmlformats.org/officeDocument/2006/relationships/hyperlink" Target="https://takahashikeiichi.github.io/ShaderGraphSamp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wsiyuan.com/2016/10/global-data-using-singlton-pattern-in-unity.html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fconservancy.org/projects/current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7D3A96-7A77-6DFF-1793-E0ECC9A94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ja-JP" dirty="0"/>
              <a:t>ShaderGraph</a:t>
            </a:r>
            <a:br>
              <a:rPr lang="en-US" altLang="ja-JP" dirty="0"/>
            </a:br>
            <a:r>
              <a:rPr lang="ja-JP" altLang="en-US" dirty="0"/>
              <a:t>を使ってみよう</a:t>
            </a:r>
          </a:p>
        </p:txBody>
      </p:sp>
    </p:spTree>
    <p:extLst>
      <p:ext uri="{BB962C8B-B14F-4D97-AF65-F5344CB8AC3E}">
        <p14:creationId xmlns:p14="http://schemas.microsoft.com/office/powerpoint/2010/main" val="117221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ShaderGraph</a:t>
            </a:r>
            <a:r>
              <a:rPr kumimoji="1" lang="ja-JP" altLang="en-US" dirty="0"/>
              <a:t>とは</a:t>
            </a:r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2A3EFDCC-F4B7-FBE3-15C2-3DCD64623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04" y="3704196"/>
            <a:ext cx="1114581" cy="109552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9479671-0305-E5F9-ADAF-A270A2B02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47" y="2749384"/>
            <a:ext cx="5920667" cy="3230117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59AC8447-3340-67F2-4872-1261F1F85616}"/>
              </a:ext>
            </a:extLst>
          </p:cNvPr>
          <p:cNvSpPr txBox="1">
            <a:spLocks/>
          </p:cNvSpPr>
          <p:nvPr/>
        </p:nvSpPr>
        <p:spPr>
          <a:xfrm>
            <a:off x="0" y="1291904"/>
            <a:ext cx="12192000" cy="5566096"/>
          </a:xfrm>
          <a:prstGeom prst="rect">
            <a:avLst/>
          </a:prstGeom>
        </p:spPr>
        <p:txBody>
          <a:bodyPr vert="horz" lIns="360000" tIns="180000" rIns="36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highlight>
                  <a:srgbClr val="FFFFFF"/>
                </a:highlight>
                <a:latin typeface="Overpass"/>
              </a:rPr>
              <a:t>Shader</a:t>
            </a:r>
            <a:r>
              <a:rPr lang="ja-JP" altLang="en-US" dirty="0">
                <a:highlight>
                  <a:srgbClr val="FFFFFF"/>
                </a:highlight>
                <a:latin typeface="Overpass"/>
              </a:rPr>
              <a:t>を</a:t>
            </a:r>
            <a:r>
              <a:rPr lang="en-US" altLang="ja-JP" dirty="0">
                <a:highlight>
                  <a:srgbClr val="FFFFFF"/>
                </a:highlight>
                <a:latin typeface="Overpass"/>
              </a:rPr>
              <a:t>GUI</a:t>
            </a:r>
            <a:r>
              <a:rPr lang="ja-JP" altLang="en-US" dirty="0">
                <a:highlight>
                  <a:srgbClr val="FFFFFF"/>
                </a:highlight>
                <a:latin typeface="Overpass"/>
              </a:rPr>
              <a:t>でノードベースに作成する方法の一つ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362337AC-AC87-F345-1B0A-127A5CA210E7}"/>
              </a:ext>
            </a:extLst>
          </p:cNvPr>
          <p:cNvSpPr/>
          <p:nvPr/>
        </p:nvSpPr>
        <p:spPr>
          <a:xfrm>
            <a:off x="3235356" y="3927764"/>
            <a:ext cx="2643447" cy="6483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4A02F0-4AB5-F14C-1E2D-D19B9140BE93}"/>
              </a:ext>
            </a:extLst>
          </p:cNvPr>
          <p:cNvSpPr txBox="1"/>
          <p:nvPr/>
        </p:nvSpPr>
        <p:spPr>
          <a:xfrm>
            <a:off x="3975422" y="3570687"/>
            <a:ext cx="196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開く</a:t>
            </a:r>
          </a:p>
        </p:txBody>
      </p:sp>
    </p:spTree>
    <p:extLst>
      <p:ext uri="{BB962C8B-B14F-4D97-AF65-F5344CB8AC3E}">
        <p14:creationId xmlns:p14="http://schemas.microsoft.com/office/powerpoint/2010/main" val="226687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ShaderGraph</a:t>
            </a:r>
            <a:r>
              <a:rPr kumimoji="1" lang="ja-JP" altLang="en-US" dirty="0"/>
              <a:t>とは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30FFE0DD-A666-DDA0-0A29-20EC6513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5" y="2188725"/>
            <a:ext cx="4226411" cy="458675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6BD7201-A5B0-1B14-31A8-C5E29CB47EDF}"/>
              </a:ext>
            </a:extLst>
          </p:cNvPr>
          <p:cNvSpPr txBox="1"/>
          <p:nvPr/>
        </p:nvSpPr>
        <p:spPr>
          <a:xfrm>
            <a:off x="206976" y="1441349"/>
            <a:ext cx="3043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ShaderLab(</a:t>
            </a:r>
            <a:r>
              <a:rPr lang="ja-JP" altLang="en-US" dirty="0"/>
              <a:t>コードベース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5012EB-AF8D-6ADC-E278-D3A0CE367D06}"/>
              </a:ext>
            </a:extLst>
          </p:cNvPr>
          <p:cNvSpPr txBox="1"/>
          <p:nvPr/>
        </p:nvSpPr>
        <p:spPr>
          <a:xfrm>
            <a:off x="5585253" y="1495358"/>
            <a:ext cx="3450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ShaderGraph(GUI</a:t>
            </a:r>
            <a:r>
              <a:rPr lang="ja-JP" altLang="en-US" dirty="0"/>
              <a:t>ベース</a:t>
            </a:r>
            <a:r>
              <a:rPr lang="en-US" altLang="ja-JP" dirty="0"/>
              <a:t>)</a:t>
            </a:r>
            <a:endParaRPr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45414C0-82FC-B9F9-69D5-3159C85E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53" y="2132525"/>
            <a:ext cx="5920667" cy="32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6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ShaderGraph</a:t>
            </a:r>
            <a:r>
              <a:rPr kumimoji="1" lang="ja-JP" altLang="en-US" dirty="0"/>
              <a:t>とは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30FFE0DD-A666-DDA0-0A29-20EC6513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5" y="2188725"/>
            <a:ext cx="4226411" cy="458675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6BD7201-A5B0-1B14-31A8-C5E29CB47EDF}"/>
              </a:ext>
            </a:extLst>
          </p:cNvPr>
          <p:cNvSpPr txBox="1"/>
          <p:nvPr/>
        </p:nvSpPr>
        <p:spPr>
          <a:xfrm>
            <a:off x="206976" y="1441349"/>
            <a:ext cx="3043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ShaderLab(</a:t>
            </a:r>
            <a:r>
              <a:rPr lang="ja-JP" altLang="en-US" dirty="0"/>
              <a:t>コードベース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5012EB-AF8D-6ADC-E278-D3A0CE367D06}"/>
              </a:ext>
            </a:extLst>
          </p:cNvPr>
          <p:cNvSpPr txBox="1"/>
          <p:nvPr/>
        </p:nvSpPr>
        <p:spPr>
          <a:xfrm>
            <a:off x="5585253" y="1495358"/>
            <a:ext cx="2735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ShaderGraph(GUI</a:t>
            </a:r>
            <a:r>
              <a:rPr lang="ja-JP" altLang="en-US" dirty="0">
                <a:solidFill>
                  <a:srgbClr val="FF0000"/>
                </a:solidFill>
              </a:rPr>
              <a:t>ベース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45414C0-82FC-B9F9-69D5-3159C85E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53" y="2132525"/>
            <a:ext cx="5920667" cy="3230117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9F7F34A-5657-3C34-6EF5-1A7FCDF19EF2}"/>
              </a:ext>
            </a:extLst>
          </p:cNvPr>
          <p:cNvCxnSpPr>
            <a:cxnSpLocks/>
            <a:stCxn id="7" idx="1"/>
            <a:endCxn id="11" idx="3"/>
          </p:cNvCxnSpPr>
          <p:nvPr/>
        </p:nvCxnSpPr>
        <p:spPr>
          <a:xfrm flipH="1">
            <a:off x="8321040" y="1679091"/>
            <a:ext cx="907997" cy="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B28D01-836C-E37B-DF60-45A7A6EE4DAA}"/>
              </a:ext>
            </a:extLst>
          </p:cNvPr>
          <p:cNvSpPr txBox="1"/>
          <p:nvPr/>
        </p:nvSpPr>
        <p:spPr>
          <a:xfrm>
            <a:off x="9229037" y="1494425"/>
            <a:ext cx="1426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今回使う方</a:t>
            </a:r>
          </a:p>
        </p:txBody>
      </p:sp>
    </p:spTree>
    <p:extLst>
      <p:ext uri="{BB962C8B-B14F-4D97-AF65-F5344CB8AC3E}">
        <p14:creationId xmlns:p14="http://schemas.microsoft.com/office/powerpoint/2010/main" val="170409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996CD41-09F9-6B0B-EBBD-A4E6069A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ShaderGraph</a:t>
            </a:r>
            <a:r>
              <a:rPr kumimoji="1" lang="ja-JP" altLang="en-US" dirty="0"/>
              <a:t>の使い方「前半」</a:t>
            </a:r>
          </a:p>
        </p:txBody>
      </p:sp>
    </p:spTree>
    <p:extLst>
      <p:ext uri="{BB962C8B-B14F-4D97-AF65-F5344CB8AC3E}">
        <p14:creationId xmlns:p14="http://schemas.microsoft.com/office/powerpoint/2010/main" val="72035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下準備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プロジェクト作成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</a:t>
            </a:r>
            <a:r>
              <a:rPr lang="en-US" altLang="ja-JP" sz="2400" dirty="0"/>
              <a:t>Universal</a:t>
            </a:r>
            <a:r>
              <a:rPr lang="ja-JP" altLang="en-US" sz="2400" dirty="0"/>
              <a:t> </a:t>
            </a:r>
            <a:r>
              <a:rPr lang="en-US" altLang="ja-JP" sz="2400" dirty="0"/>
              <a:t>3D</a:t>
            </a:r>
            <a:endParaRPr kumimoji="1" lang="ja-JP" altLang="en-US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8C7EF75-D786-C867-F21C-9AFEBE45D30C}"/>
              </a:ext>
            </a:extLst>
          </p:cNvPr>
          <p:cNvGrpSpPr/>
          <p:nvPr/>
        </p:nvGrpSpPr>
        <p:grpSpPr>
          <a:xfrm>
            <a:off x="432262" y="2598342"/>
            <a:ext cx="7695174" cy="4126655"/>
            <a:chOff x="432262" y="2598342"/>
            <a:chExt cx="7695174" cy="412665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15B3E0-B199-10A1-76D3-47754AFC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62" y="2598342"/>
              <a:ext cx="7695174" cy="4126655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375973A-9F37-EE90-F6FD-9AD9590BADD7}"/>
                </a:ext>
              </a:extLst>
            </p:cNvPr>
            <p:cNvSpPr/>
            <p:nvPr/>
          </p:nvSpPr>
          <p:spPr>
            <a:xfrm>
              <a:off x="1645920" y="4995949"/>
              <a:ext cx="4450080" cy="5902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3078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下準備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アセット確認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・ウィンドウ＞パッケージマネージャー</a:t>
            </a:r>
            <a:r>
              <a:rPr lang="en-US" altLang="ja-JP" sz="2400" dirty="0"/>
              <a:t> </a:t>
            </a:r>
            <a:endParaRPr kumimoji="1" lang="ja-JP" altLang="en-US" sz="24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E09ADE4-EDE3-5513-137A-64D35E20D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9" y="2732559"/>
            <a:ext cx="7458075" cy="412544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3126000-379E-C328-C34E-4F7109772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29" y="1783988"/>
            <a:ext cx="4163667" cy="2246775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0CBD953-A844-4AAB-EEAD-095974FA637F}"/>
              </a:ext>
            </a:extLst>
          </p:cNvPr>
          <p:cNvSpPr/>
          <p:nvPr/>
        </p:nvSpPr>
        <p:spPr>
          <a:xfrm>
            <a:off x="7930329" y="2991196"/>
            <a:ext cx="1881687" cy="137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CFDB3A-885C-B10F-579C-B9BC7C6669DE}"/>
              </a:ext>
            </a:extLst>
          </p:cNvPr>
          <p:cNvSpPr txBox="1"/>
          <p:nvPr/>
        </p:nvSpPr>
        <p:spPr>
          <a:xfrm>
            <a:off x="7930329" y="1373776"/>
            <a:ext cx="348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FF0000"/>
                </a:solidFill>
              </a:rPr>
              <a:t>ShaderGraph</a:t>
            </a:r>
            <a:r>
              <a:rPr lang="ja-JP" altLang="en-US" sz="1800" dirty="0">
                <a:solidFill>
                  <a:srgbClr val="FF0000"/>
                </a:solidFill>
              </a:rPr>
              <a:t>インストール済み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0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下準備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クアッド作成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・右クリック＞</a:t>
            </a:r>
            <a:r>
              <a:rPr lang="en-US" altLang="ja-JP" sz="2400" dirty="0"/>
              <a:t>3D</a:t>
            </a:r>
            <a:r>
              <a:rPr lang="ja-JP" altLang="en-US" sz="2400" dirty="0"/>
              <a:t>オブジェクト＞クアッド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・</a:t>
            </a:r>
            <a:r>
              <a:rPr kumimoji="1" lang="en-US" altLang="ja-JP" sz="2400" dirty="0"/>
              <a:t>Transform</a:t>
            </a:r>
            <a:r>
              <a:rPr kumimoji="1" lang="ja-JP" altLang="en-US" sz="2400" dirty="0"/>
              <a:t>で右クリック＞リセット＞スケール</a:t>
            </a:r>
            <a:r>
              <a:rPr lang="ja-JP" altLang="en-US" sz="2400" dirty="0"/>
              <a:t>を調整</a:t>
            </a:r>
            <a:endParaRPr kumimoji="1" lang="ja-JP" altLang="en-US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016D264-C35A-3A18-C1E5-2F93E6E08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965554"/>
            <a:ext cx="7096124" cy="389244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7E0CDCF-F98C-7401-53DB-A6F799316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67" y="2219204"/>
            <a:ext cx="1714739" cy="173379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5D6AC9F-185C-AAFB-5699-4522B481838D}"/>
              </a:ext>
            </a:extLst>
          </p:cNvPr>
          <p:cNvSpPr txBox="1"/>
          <p:nvPr/>
        </p:nvSpPr>
        <p:spPr>
          <a:xfrm>
            <a:off x="9017089" y="1849871"/>
            <a:ext cx="348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>
                <a:solidFill>
                  <a:srgbClr val="FF0000"/>
                </a:solidFill>
              </a:rPr>
              <a:t>スケール</a:t>
            </a:r>
            <a:r>
              <a:rPr lang="en-US" altLang="ja-JP" sz="1800" dirty="0">
                <a:solidFill>
                  <a:srgbClr val="FF0000"/>
                </a:solidFill>
              </a:rPr>
              <a:t>OK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7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下準備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ボタン作成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・＋＞</a:t>
            </a:r>
            <a:r>
              <a:rPr lang="en-US" altLang="ja-JP" sz="2400" dirty="0"/>
              <a:t>UI</a:t>
            </a:r>
            <a:r>
              <a:rPr lang="ja-JP" altLang="en-US" sz="2400" dirty="0"/>
              <a:t>＞古い機能＞ボタン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・作成後適当な位置に設定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5B4328-1050-3753-5651-852C6628A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8"/>
          <a:stretch/>
        </p:blipFill>
        <p:spPr>
          <a:xfrm>
            <a:off x="401128" y="2917767"/>
            <a:ext cx="7334250" cy="394023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942D87-2B0D-4133-427A-5E64A13D146B}"/>
              </a:ext>
            </a:extLst>
          </p:cNvPr>
          <p:cNvSpPr txBox="1"/>
          <p:nvPr/>
        </p:nvSpPr>
        <p:spPr>
          <a:xfrm>
            <a:off x="8708967" y="1482030"/>
            <a:ext cx="348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TextMeshPro</a:t>
            </a:r>
            <a:r>
              <a:rPr kumimoji="1" lang="ja-JP" altLang="en-US" b="1" dirty="0">
                <a:solidFill>
                  <a:srgbClr val="FF0000"/>
                </a:solidFill>
              </a:rPr>
              <a:t>でも</a:t>
            </a:r>
            <a:r>
              <a:rPr kumimoji="1" lang="en-US" altLang="ja-JP" b="1" dirty="0">
                <a:solidFill>
                  <a:srgbClr val="FF0000"/>
                </a:solidFill>
              </a:rPr>
              <a:t>OK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874C0C8-DA2A-3DDD-7510-6ED02D5C5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967" y="1885552"/>
            <a:ext cx="2724530" cy="321989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57791C-B0A1-85DE-ADA5-387A28D4F140}"/>
              </a:ext>
            </a:extLst>
          </p:cNvPr>
          <p:cNvSpPr/>
          <p:nvPr/>
        </p:nvSpPr>
        <p:spPr>
          <a:xfrm>
            <a:off x="10071232" y="4222865"/>
            <a:ext cx="1362265" cy="133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568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下準備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背景</a:t>
            </a:r>
            <a:r>
              <a:rPr kumimoji="1" lang="ja-JP" altLang="en-US" dirty="0"/>
              <a:t>変更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・カメラの環境＞背景タイプをソリッドカラーに変更</a:t>
            </a:r>
            <a:endParaRPr kumimoji="1" lang="ja-JP" altLang="en-US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15B73F-B1FA-CF56-197F-82C5C8506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7" y="2980697"/>
            <a:ext cx="10257006" cy="30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54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下準備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ポストプロセス設定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・ブルームのしきい値：１、強さ：１、色：赤に設定</a:t>
            </a:r>
            <a:endParaRPr lang="en-US" altLang="ja-JP" sz="2400" dirty="0"/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258F246-2740-C83F-A821-D78BE7F7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7" y="2980696"/>
            <a:ext cx="10257006" cy="30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ShaderGraph</a:t>
            </a:r>
            <a:r>
              <a:rPr kumimoji="1" lang="ja-JP" altLang="en-US" dirty="0"/>
              <a:t>を使ってみよう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完成品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C93BB9F-EF1F-B08E-D2A4-0A26101E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97" y="2092668"/>
            <a:ext cx="72294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2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設定方法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ShaderGraph</a:t>
            </a:r>
            <a:r>
              <a:rPr kumimoji="1" lang="ja-JP" altLang="en-US" dirty="0"/>
              <a:t>作成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・＋＞シェーダーグラフ＞</a:t>
            </a:r>
            <a:r>
              <a:rPr lang="en-US" altLang="ja-JP" sz="2400" dirty="0"/>
              <a:t>URP</a:t>
            </a:r>
            <a:r>
              <a:rPr lang="ja-JP" altLang="en-US" sz="2400" dirty="0"/>
              <a:t>＞スプライト</a:t>
            </a:r>
            <a:r>
              <a:rPr lang="en-US" altLang="ja-JP" sz="2400" dirty="0"/>
              <a:t>Unlit</a:t>
            </a:r>
            <a:r>
              <a:rPr lang="ja-JP" altLang="en-US" sz="2400" dirty="0"/>
              <a:t>シェーダーグラフ</a:t>
            </a:r>
            <a:endParaRPr lang="en-US" altLang="ja-JP" sz="2400" dirty="0"/>
          </a:p>
          <a:p>
            <a:pPr marL="0" indent="0">
              <a:buNone/>
            </a:pP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81D9F1A-1277-863E-937A-E44D6369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938462"/>
            <a:ext cx="8553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84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設定方法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マテリアル作成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</a:t>
            </a:r>
            <a:r>
              <a:rPr lang="en-US" altLang="ja-JP" sz="2400" b="1" dirty="0">
                <a:solidFill>
                  <a:srgbClr val="FF0000"/>
                </a:solidFill>
              </a:rPr>
              <a:t>ShaderGraph</a:t>
            </a:r>
            <a:r>
              <a:rPr lang="ja-JP" altLang="en-US" sz="2400" b="1" dirty="0">
                <a:solidFill>
                  <a:srgbClr val="FF0000"/>
                </a:solidFill>
              </a:rPr>
              <a:t>で</a:t>
            </a:r>
            <a:r>
              <a:rPr lang="ja-JP" altLang="en-US" sz="2400" dirty="0"/>
              <a:t>右クリック＞作成＞マテリアル</a:t>
            </a:r>
            <a:endParaRPr lang="en-US" altLang="ja-JP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4B21A3F-938B-1588-8F64-F136FB3E1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2" y="2404067"/>
            <a:ext cx="4275439" cy="445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30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設定方法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マテリアル設定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・作成したマテリアルをクアッドの</a:t>
            </a:r>
            <a:r>
              <a:rPr lang="en-US" altLang="ja-JP" sz="2400" dirty="0"/>
              <a:t>MeshRenderer</a:t>
            </a:r>
            <a:r>
              <a:rPr lang="ja-JP" altLang="en-US" sz="2400" dirty="0"/>
              <a:t>の</a:t>
            </a:r>
            <a:r>
              <a:rPr lang="en-US" altLang="ja-JP" sz="2400" dirty="0"/>
              <a:t>Material</a:t>
            </a:r>
            <a:r>
              <a:rPr lang="ja-JP" altLang="en-US" sz="2400" dirty="0"/>
              <a:t>に設定</a:t>
            </a:r>
            <a:endParaRPr lang="en-US" altLang="ja-JP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166883-330A-3B85-3676-E6B8501C4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2431703"/>
            <a:ext cx="5411163" cy="44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0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設定方法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ShaderGraph</a:t>
            </a:r>
            <a:r>
              <a:rPr kumimoji="1" lang="ja-JP" altLang="en-US" dirty="0"/>
              <a:t>編集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・</a:t>
            </a:r>
            <a:r>
              <a:rPr lang="en-US" altLang="ja-JP" sz="2400" dirty="0"/>
              <a:t>ShaderGraph</a:t>
            </a:r>
            <a:r>
              <a:rPr lang="ja-JP" altLang="en-US" sz="2400" dirty="0"/>
              <a:t>をダブルクリック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FDD940F5-F4E4-D620-9D70-4D1143427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7" y="2799902"/>
            <a:ext cx="6839905" cy="3210373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84FA0A-E5B6-0588-DE83-083604D8C5FA}"/>
              </a:ext>
            </a:extLst>
          </p:cNvPr>
          <p:cNvSpPr/>
          <p:nvPr/>
        </p:nvSpPr>
        <p:spPr>
          <a:xfrm>
            <a:off x="3388995" y="3484748"/>
            <a:ext cx="3783807" cy="287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688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B67FD097-6C66-7D69-1132-7505B7EB3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" y="2120092"/>
            <a:ext cx="5614657" cy="3379816"/>
          </a:xfrm>
          <a:ln w="28575">
            <a:solidFill>
              <a:schemeClr val="tx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画面説明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8DC2B7C-4410-EDCE-3843-778FE18E622C}"/>
              </a:ext>
            </a:extLst>
          </p:cNvPr>
          <p:cNvSpPr/>
          <p:nvPr/>
        </p:nvSpPr>
        <p:spPr>
          <a:xfrm>
            <a:off x="234560" y="2221742"/>
            <a:ext cx="470709" cy="153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E1BF33FA-FFB7-5DC5-B17A-7BD550B5F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652085"/>
              </p:ext>
            </p:extLst>
          </p:nvPr>
        </p:nvGraphicFramePr>
        <p:xfrm>
          <a:off x="6012251" y="2261625"/>
          <a:ext cx="6036872" cy="411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17">
                  <a:extLst>
                    <a:ext uri="{9D8B030D-6E8A-4147-A177-3AD203B41FA5}">
                      <a16:colId xmlns:a16="http://schemas.microsoft.com/office/drawing/2014/main" val="736685976"/>
                    </a:ext>
                  </a:extLst>
                </a:gridCol>
                <a:gridCol w="1726507">
                  <a:extLst>
                    <a:ext uri="{9D8B030D-6E8A-4147-A177-3AD203B41FA5}">
                      <a16:colId xmlns:a16="http://schemas.microsoft.com/office/drawing/2014/main" val="3403883995"/>
                    </a:ext>
                  </a:extLst>
                </a:gridCol>
                <a:gridCol w="3829048">
                  <a:extLst>
                    <a:ext uri="{9D8B030D-6E8A-4147-A177-3AD203B41FA5}">
                      <a16:colId xmlns:a16="http://schemas.microsoft.com/office/drawing/2014/main" val="1987255144"/>
                    </a:ext>
                  </a:extLst>
                </a:gridCol>
              </a:tblGrid>
              <a:tr h="45681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名前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31486"/>
                  </a:ext>
                </a:extLst>
              </a:tr>
              <a:tr h="45681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SaveAsset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ShaderGraph</a:t>
                      </a:r>
                      <a:r>
                        <a:rPr kumimoji="1" lang="ja-JP" altLang="en-US" dirty="0"/>
                        <a:t>を保存して更新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32390"/>
                  </a:ext>
                </a:extLst>
              </a:tr>
              <a:tr h="45681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NodeSettings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Shader</a:t>
                      </a:r>
                      <a:r>
                        <a:rPr kumimoji="1" lang="ja-JP" altLang="en-US" dirty="0"/>
                        <a:t>全体の設定画面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13359"/>
                  </a:ext>
                </a:extLst>
              </a:tr>
              <a:tr h="45681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GraphSettings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ノード、プロパティの設定画面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80696"/>
                  </a:ext>
                </a:extLst>
              </a:tr>
              <a:tr h="45681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Blackboard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Shader</a:t>
                      </a:r>
                      <a:r>
                        <a:rPr kumimoji="1" lang="ja-JP" altLang="en-US" dirty="0"/>
                        <a:t>で使うプロパティ画面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18435"/>
                  </a:ext>
                </a:extLst>
              </a:tr>
              <a:tr h="45681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MainPreview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プレビュー画面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39944"/>
                  </a:ext>
                </a:extLst>
              </a:tr>
              <a:tr h="45681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Vertex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頂点ノード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02549"/>
                  </a:ext>
                </a:extLst>
              </a:tr>
              <a:tr h="45681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Fragment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色・透明度ノード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131423"/>
                  </a:ext>
                </a:extLst>
              </a:tr>
              <a:tr h="45681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表示設定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各ウィンドウ表示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非表示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03122"/>
                  </a:ext>
                </a:extLst>
              </a:tr>
            </a:tbl>
          </a:graphicData>
        </a:graphic>
      </p:graphicFrame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13B6C4E-C439-98BD-8EE6-3942BBB96F2F}"/>
              </a:ext>
            </a:extLst>
          </p:cNvPr>
          <p:cNvSpPr/>
          <p:nvPr/>
        </p:nvSpPr>
        <p:spPr>
          <a:xfrm>
            <a:off x="3041887" y="2212326"/>
            <a:ext cx="2807329" cy="163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C9F8654-5873-2ED6-D3B8-C550622EBDAF}"/>
              </a:ext>
            </a:extLst>
          </p:cNvPr>
          <p:cNvSpPr/>
          <p:nvPr/>
        </p:nvSpPr>
        <p:spPr>
          <a:xfrm>
            <a:off x="257176" y="2395666"/>
            <a:ext cx="1143418" cy="239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F2E5D75-32B2-E3CD-6FC1-A67C706B2525}"/>
              </a:ext>
            </a:extLst>
          </p:cNvPr>
          <p:cNvSpPr/>
          <p:nvPr/>
        </p:nvSpPr>
        <p:spPr>
          <a:xfrm>
            <a:off x="4025510" y="2467942"/>
            <a:ext cx="1756584" cy="194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87581D-1AEF-BBAC-C785-AB81BF6295A0}"/>
              </a:ext>
            </a:extLst>
          </p:cNvPr>
          <p:cNvSpPr/>
          <p:nvPr/>
        </p:nvSpPr>
        <p:spPr>
          <a:xfrm>
            <a:off x="4987534" y="4711910"/>
            <a:ext cx="794559" cy="787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84E254A-E688-031B-58F2-32FEF8356895}"/>
              </a:ext>
            </a:extLst>
          </p:cNvPr>
          <p:cNvSpPr/>
          <p:nvPr/>
        </p:nvSpPr>
        <p:spPr>
          <a:xfrm>
            <a:off x="2038769" y="2985308"/>
            <a:ext cx="1756584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6370E9-1C6D-EE5E-2D6E-D3F709F70097}"/>
              </a:ext>
            </a:extLst>
          </p:cNvPr>
          <p:cNvSpPr/>
          <p:nvPr/>
        </p:nvSpPr>
        <p:spPr>
          <a:xfrm>
            <a:off x="2038769" y="3785406"/>
            <a:ext cx="1756584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A07F754-2EBC-02A6-2FCC-D5692D9A5C17}"/>
              </a:ext>
            </a:extLst>
          </p:cNvPr>
          <p:cNvSpPr txBox="1"/>
          <p:nvPr/>
        </p:nvSpPr>
        <p:spPr>
          <a:xfrm>
            <a:off x="-117369" y="2073213"/>
            <a:ext cx="438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1A73177-C0A6-098B-CD58-285F28C84BD3}"/>
              </a:ext>
            </a:extLst>
          </p:cNvPr>
          <p:cNvSpPr txBox="1"/>
          <p:nvPr/>
        </p:nvSpPr>
        <p:spPr>
          <a:xfrm>
            <a:off x="2604353" y="2073213"/>
            <a:ext cx="43815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25EACD-3B31-31C0-10E6-F2A33547FF92}"/>
              </a:ext>
            </a:extLst>
          </p:cNvPr>
          <p:cNvSpPr txBox="1"/>
          <p:nvPr/>
        </p:nvSpPr>
        <p:spPr>
          <a:xfrm>
            <a:off x="-106570" y="2337696"/>
            <a:ext cx="438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5A0F957-4C2C-4030-FF8D-887F179E10E3}"/>
              </a:ext>
            </a:extLst>
          </p:cNvPr>
          <p:cNvSpPr txBox="1"/>
          <p:nvPr/>
        </p:nvSpPr>
        <p:spPr>
          <a:xfrm>
            <a:off x="1645621" y="2876058"/>
            <a:ext cx="43815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B2E4366-9CAF-D952-4AC4-A74A12E4D2F6}"/>
              </a:ext>
            </a:extLst>
          </p:cNvPr>
          <p:cNvSpPr txBox="1"/>
          <p:nvPr/>
        </p:nvSpPr>
        <p:spPr>
          <a:xfrm>
            <a:off x="1645621" y="3728059"/>
            <a:ext cx="43815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5900745-0C47-E863-5B8D-586168624B4E}"/>
              </a:ext>
            </a:extLst>
          </p:cNvPr>
          <p:cNvSpPr txBox="1"/>
          <p:nvPr/>
        </p:nvSpPr>
        <p:spPr>
          <a:xfrm>
            <a:off x="3092220" y="2467942"/>
            <a:ext cx="93329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②、③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7F660D-D530-0733-FD0C-1DA05926E4F9}"/>
              </a:ext>
            </a:extLst>
          </p:cNvPr>
          <p:cNvSpPr txBox="1"/>
          <p:nvPr/>
        </p:nvSpPr>
        <p:spPr>
          <a:xfrm>
            <a:off x="4549384" y="4610391"/>
            <a:ext cx="43815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58C6C0FE-BDE1-F650-7F6C-157E320ED1BD}"/>
              </a:ext>
            </a:extLst>
          </p:cNvPr>
          <p:cNvSpPr txBox="1">
            <a:spLocks/>
          </p:cNvSpPr>
          <p:nvPr/>
        </p:nvSpPr>
        <p:spPr>
          <a:xfrm>
            <a:off x="0" y="1291904"/>
            <a:ext cx="12192000" cy="5566096"/>
          </a:xfrm>
          <a:prstGeom prst="rect">
            <a:avLst/>
          </a:prstGeom>
        </p:spPr>
        <p:txBody>
          <a:bodyPr vert="horz" lIns="360000" tIns="180000" rIns="36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ShaderGraph</a:t>
            </a:r>
            <a:r>
              <a:rPr lang="ja-JP" altLang="en-US" dirty="0"/>
              <a:t>画面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2018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4B207C64-C03B-7542-E9AC-2831BCCB3053}"/>
              </a:ext>
            </a:extLst>
          </p:cNvPr>
          <p:cNvSpPr txBox="1">
            <a:spLocks/>
          </p:cNvSpPr>
          <p:nvPr/>
        </p:nvSpPr>
        <p:spPr>
          <a:xfrm>
            <a:off x="0" y="1291904"/>
            <a:ext cx="12192000" cy="5566096"/>
          </a:xfrm>
          <a:prstGeom prst="rect">
            <a:avLst/>
          </a:prstGeom>
        </p:spPr>
        <p:txBody>
          <a:bodyPr vert="horz" lIns="360000" tIns="180000" rIns="36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800" dirty="0"/>
              <a:t>SampleTexture2D</a:t>
            </a:r>
            <a:r>
              <a:rPr lang="ja-JP" altLang="en-US" dirty="0"/>
              <a:t>ノード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・右クリック＞</a:t>
            </a:r>
            <a:r>
              <a:rPr lang="en-US" altLang="ja-JP" sz="2400" dirty="0"/>
              <a:t>CreateNode</a:t>
            </a:r>
            <a:r>
              <a:rPr lang="ja-JP" altLang="en-US" sz="2400" dirty="0"/>
              <a:t>＞</a:t>
            </a:r>
            <a:r>
              <a:rPr lang="en-US" altLang="ja-JP" sz="2400" dirty="0"/>
              <a:t>SampleTexture2D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・答案用紙を設定＞ノードを設定＞</a:t>
            </a:r>
            <a:r>
              <a:rPr lang="en-US" altLang="ja-JP" sz="2400" dirty="0"/>
              <a:t>SaveAsset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※</a:t>
            </a:r>
            <a:r>
              <a:rPr lang="ja-JP" altLang="en-US" sz="2400" dirty="0"/>
              <a:t>ノードは選択状態で</a:t>
            </a:r>
            <a:r>
              <a:rPr lang="en-US" altLang="ja-JP" sz="2400" dirty="0"/>
              <a:t>Delete</a:t>
            </a:r>
            <a:r>
              <a:rPr lang="ja-JP" altLang="en-US" sz="2400" dirty="0"/>
              <a:t>で削除</a:t>
            </a:r>
            <a:endParaRPr lang="en-US" altLang="ja-JP" sz="24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</a:t>
            </a:r>
            <a:r>
              <a:rPr lang="ja-JP" altLang="en-US" dirty="0"/>
              <a:t>操作</a:t>
            </a:r>
            <a:endParaRPr kumimoji="1" lang="ja-JP" altLang="en-US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66DDD673-1DA0-CE66-175B-5CF1A63C0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82" y="1704108"/>
            <a:ext cx="5093053" cy="50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9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基本操作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4E14C74-5D95-0B49-1DD4-6A71E21E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2528110"/>
            <a:ext cx="8130973" cy="3989068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C17A0EBD-FEBC-0F4A-833C-096B6046A902}"/>
              </a:ext>
            </a:extLst>
          </p:cNvPr>
          <p:cNvSpPr txBox="1">
            <a:spLocks/>
          </p:cNvSpPr>
          <p:nvPr/>
        </p:nvSpPr>
        <p:spPr>
          <a:xfrm>
            <a:off x="0" y="1291904"/>
            <a:ext cx="12192000" cy="5566096"/>
          </a:xfrm>
          <a:prstGeom prst="rect">
            <a:avLst/>
          </a:prstGeom>
        </p:spPr>
        <p:txBody>
          <a:bodyPr vert="horz" lIns="360000" tIns="180000" rIns="36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Slider</a:t>
            </a:r>
            <a:r>
              <a:rPr lang="ja-JP" altLang="en-US" dirty="0"/>
              <a:t>ノード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・右クリック＞</a:t>
            </a:r>
            <a:r>
              <a:rPr lang="en-US" altLang="ja-JP" sz="2400" dirty="0"/>
              <a:t>CreateNode</a:t>
            </a:r>
            <a:r>
              <a:rPr lang="ja-JP" altLang="en-US" sz="2400" dirty="0"/>
              <a:t>＞</a:t>
            </a:r>
            <a:r>
              <a:rPr lang="en-US" altLang="ja-JP" sz="2400" dirty="0"/>
              <a:t>Slider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C88C032-A81E-A345-2D88-A0249F02F964}"/>
              </a:ext>
            </a:extLst>
          </p:cNvPr>
          <p:cNvSpPr txBox="1"/>
          <p:nvPr/>
        </p:nvSpPr>
        <p:spPr>
          <a:xfrm>
            <a:off x="8919556" y="1291903"/>
            <a:ext cx="348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テスト等確認に使用</a:t>
            </a:r>
          </a:p>
        </p:txBody>
      </p:sp>
    </p:spTree>
    <p:extLst>
      <p:ext uri="{BB962C8B-B14F-4D97-AF65-F5344CB8AC3E}">
        <p14:creationId xmlns:p14="http://schemas.microsoft.com/office/powerpoint/2010/main" val="3130819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996CD41-09F9-6B0B-EBBD-A4E6069A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ShaderGraph</a:t>
            </a:r>
            <a:r>
              <a:rPr kumimoji="1" lang="ja-JP" altLang="en-US" dirty="0"/>
              <a:t>の使い方「後半」</a:t>
            </a:r>
          </a:p>
        </p:txBody>
      </p:sp>
    </p:spTree>
    <p:extLst>
      <p:ext uri="{BB962C8B-B14F-4D97-AF65-F5344CB8AC3E}">
        <p14:creationId xmlns:p14="http://schemas.microsoft.com/office/powerpoint/2010/main" val="265820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1D1229DE-E63F-D0C2-9DAC-C16BC8846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90" y="2269920"/>
            <a:ext cx="2462900" cy="26225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今回使うノード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C07F10-3F85-A4C6-E174-09BB62FF7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6" y="2282683"/>
            <a:ext cx="2462900" cy="260977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B3FD26-FD4F-0FE7-A9DF-06CF8D8B18CB}"/>
              </a:ext>
            </a:extLst>
          </p:cNvPr>
          <p:cNvSpPr txBox="1"/>
          <p:nvPr/>
        </p:nvSpPr>
        <p:spPr>
          <a:xfrm>
            <a:off x="231036" y="1759463"/>
            <a:ext cx="196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Multiply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1D9CAEA-B5BA-C8E0-677A-EF5ACC6A4460}"/>
              </a:ext>
            </a:extLst>
          </p:cNvPr>
          <p:cNvSpPr txBox="1"/>
          <p:nvPr/>
        </p:nvSpPr>
        <p:spPr>
          <a:xfrm>
            <a:off x="3098890" y="1794658"/>
            <a:ext cx="196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Add</a:t>
            </a:r>
            <a:endParaRPr kumimoji="1" lang="ja-JP" altLang="en-US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1932A18-F650-9AA8-B05C-B585886EF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46" y="2262907"/>
            <a:ext cx="2524358" cy="276083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338A77-2713-4C39-2EA5-CB8531F9B21A}"/>
              </a:ext>
            </a:extLst>
          </p:cNvPr>
          <p:cNvSpPr txBox="1"/>
          <p:nvPr/>
        </p:nvSpPr>
        <p:spPr>
          <a:xfrm>
            <a:off x="5948446" y="1759463"/>
            <a:ext cx="196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Subtract</a:t>
            </a:r>
            <a:endParaRPr kumimoji="1" lang="ja-JP" altLang="en-US" sz="2800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4FC77568-9C00-2AAD-7541-63CB1391C279}"/>
              </a:ext>
            </a:extLst>
          </p:cNvPr>
          <p:cNvGrpSpPr/>
          <p:nvPr/>
        </p:nvGrpSpPr>
        <p:grpSpPr>
          <a:xfrm>
            <a:off x="9069230" y="2195803"/>
            <a:ext cx="2658084" cy="2827936"/>
            <a:chOff x="5832247" y="1904310"/>
            <a:chExt cx="3839112" cy="430290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EF8CBEEE-B3BA-0CC6-E4A7-700DB3555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448"/>
            <a:stretch/>
          </p:blipFill>
          <p:spPr>
            <a:xfrm>
              <a:off x="5832248" y="1904310"/>
              <a:ext cx="3839111" cy="379215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AECE25DB-4447-A75A-5259-0C7DAE0F2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690"/>
            <a:stretch/>
          </p:blipFill>
          <p:spPr>
            <a:xfrm>
              <a:off x="5832247" y="5696466"/>
              <a:ext cx="3839111" cy="510745"/>
            </a:xfrm>
            <a:prstGeom prst="rect">
              <a:avLst/>
            </a:prstGeom>
          </p:spPr>
        </p:pic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3C15AE7-7940-F0C9-7F71-3CBA2C62A381}"/>
              </a:ext>
            </a:extLst>
          </p:cNvPr>
          <p:cNvSpPr txBox="1"/>
          <p:nvPr/>
        </p:nvSpPr>
        <p:spPr>
          <a:xfrm>
            <a:off x="9069230" y="1739687"/>
            <a:ext cx="196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Step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6396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今回使うノード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BDB8AF5-DB1A-E317-1C64-F001A4A56E08}"/>
              </a:ext>
            </a:extLst>
          </p:cNvPr>
          <p:cNvGrpSpPr/>
          <p:nvPr/>
        </p:nvGrpSpPr>
        <p:grpSpPr>
          <a:xfrm>
            <a:off x="457039" y="2407439"/>
            <a:ext cx="3282976" cy="2949564"/>
            <a:chOff x="210065" y="2313232"/>
            <a:chExt cx="4363985" cy="4162355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F84058FD-4728-1767-C18F-107A73499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5" t="9657" r="32873" b="2996"/>
            <a:stretch/>
          </p:blipFill>
          <p:spPr>
            <a:xfrm>
              <a:off x="552098" y="2313232"/>
              <a:ext cx="2928552" cy="3733904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75375948-F95B-002F-729D-AF787FFB9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08" t="4211" b="61645"/>
            <a:stretch/>
          </p:blipFill>
          <p:spPr>
            <a:xfrm>
              <a:off x="210065" y="6244646"/>
              <a:ext cx="4363985" cy="230941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E23EC99E-73A2-8E0C-8C0D-97BBE1F81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02" y="2229844"/>
            <a:ext cx="2878736" cy="308043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C7CD44D-C0C1-8FFB-6DE6-6AACF82E665B}"/>
              </a:ext>
            </a:extLst>
          </p:cNvPr>
          <p:cNvSpPr txBox="1"/>
          <p:nvPr/>
        </p:nvSpPr>
        <p:spPr>
          <a:xfrm>
            <a:off x="486767" y="1659349"/>
            <a:ext cx="296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SampleTexture2D</a:t>
            </a:r>
            <a:endParaRPr kumimoji="1" lang="ja-JP" altLang="en-US" sz="28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3ECABEF-C219-F1EF-51B4-69010DC6089E}"/>
              </a:ext>
            </a:extLst>
          </p:cNvPr>
          <p:cNvSpPr txBox="1"/>
          <p:nvPr/>
        </p:nvSpPr>
        <p:spPr>
          <a:xfrm>
            <a:off x="4028302" y="1659349"/>
            <a:ext cx="196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OneMinus</a:t>
            </a:r>
            <a:endParaRPr kumimoji="1" lang="ja-JP" altLang="en-US" sz="28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FB656C3-A392-EBDE-AD63-A9796928E788}"/>
              </a:ext>
            </a:extLst>
          </p:cNvPr>
          <p:cNvGrpSpPr/>
          <p:nvPr/>
        </p:nvGrpSpPr>
        <p:grpSpPr>
          <a:xfrm>
            <a:off x="7641525" y="2265237"/>
            <a:ext cx="2878735" cy="3045037"/>
            <a:chOff x="7651630" y="2139804"/>
            <a:chExt cx="2572208" cy="2893926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19B39F0-9C03-9A3C-13C9-0E72D25CE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630" y="4718195"/>
              <a:ext cx="2572208" cy="315535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7754C01-237D-D5CA-0C23-7C209CEA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630" y="2139804"/>
              <a:ext cx="2572208" cy="2578391"/>
            </a:xfrm>
            <a:prstGeom prst="rect">
              <a:avLst/>
            </a:prstGeom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EAC31E0-F6CF-22C4-43A9-FE89FDB4EF90}"/>
              </a:ext>
            </a:extLst>
          </p:cNvPr>
          <p:cNvSpPr txBox="1"/>
          <p:nvPr/>
        </p:nvSpPr>
        <p:spPr>
          <a:xfrm>
            <a:off x="7641525" y="1697516"/>
            <a:ext cx="3063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Simple Noise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6C5B82-3A72-95DA-6593-421CF1C9A5E0}"/>
              </a:ext>
            </a:extLst>
          </p:cNvPr>
          <p:cNvSpPr txBox="1"/>
          <p:nvPr/>
        </p:nvSpPr>
        <p:spPr>
          <a:xfrm>
            <a:off x="341815" y="5786548"/>
            <a:ext cx="6219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シェーダーグラフ </a:t>
            </a:r>
            <a:r>
              <a:rPr lang="en-US" altLang="ja-JP" dirty="0"/>
              <a:t>14.0.11 </a:t>
            </a:r>
            <a:r>
              <a:rPr lang="ja-JP" altLang="en-US" dirty="0"/>
              <a:t>マニュアル</a:t>
            </a:r>
            <a:r>
              <a:rPr lang="en-US" altLang="ja-JP" dirty="0">
                <a:hlinkClick r:id="rId7"/>
              </a:rPr>
              <a:t>https://docs.unity3d.com/Packages/com.unity.shadergraph@14.0/manual/Math-Nodes.html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050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ShaderGraph</a:t>
            </a:r>
            <a:r>
              <a:rPr kumimoji="1" lang="ja-JP" altLang="en-US" dirty="0"/>
              <a:t>を使ってみよう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用意するもの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835402-8F5B-5A74-0E41-14D3A94EC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4" y="2094835"/>
            <a:ext cx="3905795" cy="4763165"/>
          </a:xfrm>
          <a:prstGeom prst="rect">
            <a:avLst/>
          </a:prstGeom>
        </p:spPr>
      </p:pic>
      <p:pic>
        <p:nvPicPr>
          <p:cNvPr id="6" name="コンテンツ プレースホルダー 4">
            <a:extLst>
              <a:ext uri="{FF2B5EF4-FFF2-40B4-BE49-F238E27FC236}">
                <a16:creationId xmlns:a16="http://schemas.microsoft.com/office/drawing/2014/main" id="{1161CA0B-5778-0C96-038F-E755362FE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50321" y="3273110"/>
            <a:ext cx="2824932" cy="16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90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調整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BA9C56-8C05-5794-AAA7-B58659691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374" y="2408067"/>
            <a:ext cx="5630261" cy="29077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82C54EB-7A1F-2F88-C2A0-DCDAD4181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53" y="2387141"/>
            <a:ext cx="5512480" cy="29495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86D8317-C058-1FF9-DFA1-396FFF0F2651}"/>
              </a:ext>
            </a:extLst>
          </p:cNvPr>
          <p:cNvSpPr txBox="1"/>
          <p:nvPr/>
        </p:nvSpPr>
        <p:spPr>
          <a:xfrm>
            <a:off x="6215374" y="1863921"/>
            <a:ext cx="3541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ノイズ追加後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FF71AF3-887F-DD6F-CF50-57A09BE223BD}"/>
              </a:ext>
            </a:extLst>
          </p:cNvPr>
          <p:cNvSpPr txBox="1"/>
          <p:nvPr/>
        </p:nvSpPr>
        <p:spPr>
          <a:xfrm>
            <a:off x="221239" y="1863921"/>
            <a:ext cx="3541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ノイズ追加前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F3C5B0B-1CE0-C270-0A6D-23304476A195}"/>
              </a:ext>
            </a:extLst>
          </p:cNvPr>
          <p:cNvSpPr/>
          <p:nvPr/>
        </p:nvSpPr>
        <p:spPr>
          <a:xfrm>
            <a:off x="10834777" y="4477109"/>
            <a:ext cx="1061170" cy="923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09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調整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FAF403-7C43-505B-E111-48364C71B3E7}"/>
              </a:ext>
            </a:extLst>
          </p:cNvPr>
          <p:cNvSpPr txBox="1"/>
          <p:nvPr/>
        </p:nvSpPr>
        <p:spPr>
          <a:xfrm>
            <a:off x="341600" y="6036172"/>
            <a:ext cx="6221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br>
              <a:rPr lang="en-US" altLang="ja-JP" dirty="0">
                <a:hlinkClick r:id="rId2"/>
              </a:rPr>
            </a:br>
            <a:r>
              <a:rPr lang="en-US" altLang="ja-JP" dirty="0">
                <a:hlinkClick r:id="rId2"/>
              </a:rPr>
              <a:t>https://www.youtube.com/watch?v=HYWaU97-UC4</a:t>
            </a:r>
            <a:endParaRPr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26A613A-71AA-7CCD-C728-DC8034F1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0" y="2544538"/>
            <a:ext cx="5630261" cy="290773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F615A2-EAE3-755A-6963-60EB46D104C7}"/>
              </a:ext>
            </a:extLst>
          </p:cNvPr>
          <p:cNvSpPr txBox="1"/>
          <p:nvPr/>
        </p:nvSpPr>
        <p:spPr>
          <a:xfrm>
            <a:off x="233535" y="1991130"/>
            <a:ext cx="3541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参考に調整前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1830DE4-63EF-F160-8704-2AEBE7C5DFE4}"/>
              </a:ext>
            </a:extLst>
          </p:cNvPr>
          <p:cNvSpPr txBox="1"/>
          <p:nvPr/>
        </p:nvSpPr>
        <p:spPr>
          <a:xfrm>
            <a:off x="6096000" y="1991130"/>
            <a:ext cx="3541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参考に調整後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7D597726-F814-E77E-C363-CC62BBC5F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4538"/>
            <a:ext cx="5965767" cy="290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コンテンツ プレースホルダー 15">
            <a:extLst>
              <a:ext uri="{FF2B5EF4-FFF2-40B4-BE49-F238E27FC236}">
                <a16:creationId xmlns:a16="http://schemas.microsoft.com/office/drawing/2014/main" id="{0F0BE769-28C8-F27F-B3E0-C70CECF0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プロパティ追加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400" dirty="0"/>
              <a:t>・プロパティ作成＞ノード接続＞シェーダー内で使用するプロパティー名確認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スクリプトから呼び出し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5EAC3BD-639D-4410-0FEF-C0899327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9" y="2676698"/>
            <a:ext cx="9321506" cy="405444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91186DB-F8B0-FB9F-6184-43D81C8D9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702" y="2676698"/>
            <a:ext cx="2133898" cy="239110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343C62-8D5C-23B9-987F-891943D4D711}"/>
              </a:ext>
            </a:extLst>
          </p:cNvPr>
          <p:cNvSpPr/>
          <p:nvPr/>
        </p:nvSpPr>
        <p:spPr>
          <a:xfrm>
            <a:off x="9995990" y="3653177"/>
            <a:ext cx="1953322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771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0987"/>
          </a:xfrm>
        </p:spPr>
        <p:txBody>
          <a:bodyPr/>
          <a:lstStyle/>
          <a:p>
            <a:r>
              <a:rPr kumimoji="1" lang="ja-JP" altLang="en-US" dirty="0"/>
              <a:t>スクリプトから呼び出し</a:t>
            </a:r>
          </a:p>
        </p:txBody>
      </p:sp>
      <p:sp>
        <p:nvSpPr>
          <p:cNvPr id="6" name="コンテンツ プレースホルダー 15">
            <a:extLst>
              <a:ext uri="{FF2B5EF4-FFF2-40B4-BE49-F238E27FC236}">
                <a16:creationId xmlns:a16="http://schemas.microsoft.com/office/drawing/2014/main" id="{37B1006D-8DE5-46E8-19B8-9F013F5F0F85}"/>
              </a:ext>
            </a:extLst>
          </p:cNvPr>
          <p:cNvSpPr txBox="1">
            <a:spLocks/>
          </p:cNvSpPr>
          <p:nvPr/>
        </p:nvSpPr>
        <p:spPr>
          <a:xfrm>
            <a:off x="0" y="1291904"/>
            <a:ext cx="12192000" cy="5566096"/>
          </a:xfrm>
          <a:prstGeom prst="rect">
            <a:avLst/>
          </a:prstGeom>
        </p:spPr>
        <p:txBody>
          <a:bodyPr vert="horz" lIns="360000" tIns="180000" rIns="36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スクリプト作成、アタッチ</a:t>
            </a:r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58E54A1-DF74-DADF-BC50-C84AD373F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5" b="60726"/>
          <a:stretch/>
        </p:blipFill>
        <p:spPr>
          <a:xfrm>
            <a:off x="409727" y="2592891"/>
            <a:ext cx="8418949" cy="374237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D0BA0F3-226F-B3EF-C882-A1A2369A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30" y="2047390"/>
            <a:ext cx="3136216" cy="276322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7C579A-B6AD-02E8-F8D0-C10089BE24A9}"/>
              </a:ext>
            </a:extLst>
          </p:cNvPr>
          <p:cNvSpPr/>
          <p:nvPr/>
        </p:nvSpPr>
        <p:spPr>
          <a:xfrm>
            <a:off x="8942230" y="3429000"/>
            <a:ext cx="3136216" cy="499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8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コンテンツ プレースホルダー 15">
            <a:extLst>
              <a:ext uri="{FF2B5EF4-FFF2-40B4-BE49-F238E27FC236}">
                <a16:creationId xmlns:a16="http://schemas.microsoft.com/office/drawing/2014/main" id="{F3DAB258-B242-BA58-12BE-B742AD84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1904"/>
            <a:ext cx="12192000" cy="5566096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スクリプト更新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スクリプトから呼び出し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0B1430-7A53-C737-00B3-85A32B9E050F}"/>
              </a:ext>
            </a:extLst>
          </p:cNvPr>
          <p:cNvSpPr txBox="1"/>
          <p:nvPr/>
        </p:nvSpPr>
        <p:spPr>
          <a:xfrm>
            <a:off x="116378" y="595181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dirty="0"/>
              <a:t>ソース</a:t>
            </a:r>
            <a:endParaRPr lang="en-US" altLang="ja-JP" dirty="0">
              <a:hlinkClick r:id="rId2"/>
            </a:endParaRPr>
          </a:p>
          <a:p>
            <a:pPr marL="0" indent="0">
              <a:buNone/>
            </a:pPr>
            <a:r>
              <a:rPr lang="en-US" altLang="ja-JP" dirty="0">
                <a:hlinkClick r:id="rId3"/>
              </a:rPr>
              <a:t>https://github.com/takahashikeiichi/ShaderGraphSample/blob/main/Assets/Scripts/Dissolve.cs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688DE1E-007B-38EC-D8A7-CA31F586EE45}"/>
              </a:ext>
            </a:extLst>
          </p:cNvPr>
          <p:cNvSpPr txBox="1"/>
          <p:nvPr/>
        </p:nvSpPr>
        <p:spPr>
          <a:xfrm>
            <a:off x="116378" y="3024083"/>
            <a:ext cx="439743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System</a:t>
            </a:r>
            <a:r>
              <a:rPr lang="en-US" altLang="ja-JP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Collections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UnityEngine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ja-JP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ShaderGraphSample</a:t>
            </a:r>
            <a:endParaRPr lang="en-US" altLang="ja-JP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ja-JP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Dissolve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MonoBehaviour</a:t>
            </a:r>
            <a:endParaRPr lang="en-US" altLang="ja-JP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// </a:t>
            </a:r>
            <a:r>
              <a:rPr lang="ja-JP" altLang="en-US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シェーダーを適用するマテリアル</a:t>
            </a:r>
            <a:endParaRPr lang="ja-JP" altLang="en-US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ja-JP" altLang="en-US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ja-JP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ja-JP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// </a:t>
            </a:r>
            <a:r>
              <a:rPr lang="ja-JP" altLang="en-US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シェーダーのプロパティ名</a:t>
            </a:r>
            <a:endParaRPr lang="ja-JP" altLang="en-US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ja-JP" altLang="en-US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ja-JP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propertyName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"_ClipTime"</a:t>
            </a:r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ja-JP" sz="1000" dirty="0">
              <a:solidFill>
                <a:srgbClr val="3B3B3B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︙</a:t>
            </a:r>
          </a:p>
          <a:p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︙</a:t>
            </a:r>
          </a:p>
          <a:p>
            <a:r>
              <a:rPr lang="en-US" altLang="ja-JP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︙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CEEFDCD-8534-E250-D454-2AA1A66B0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2305274"/>
            <a:ext cx="2143424" cy="314369"/>
          </a:xfrm>
          <a:prstGeom prst="rect">
            <a:avLst/>
          </a:prstGeom>
        </p:spPr>
      </p:pic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10DF71AE-B44A-9640-DAF4-9F3C6126C791}"/>
              </a:ext>
            </a:extLst>
          </p:cNvPr>
          <p:cNvGrpSpPr/>
          <p:nvPr/>
        </p:nvGrpSpPr>
        <p:grpSpPr>
          <a:xfrm>
            <a:off x="8413442" y="1828528"/>
            <a:ext cx="2133898" cy="2391109"/>
            <a:chOff x="8823721" y="1819003"/>
            <a:chExt cx="2133898" cy="2391109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FADA6103-74A3-C437-2B02-35D54CC6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3721" y="1819003"/>
              <a:ext cx="2133898" cy="2391109"/>
            </a:xfrm>
            <a:prstGeom prst="rect">
              <a:avLst/>
            </a:prstGeom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A49E049B-6E54-F0A1-8CCE-2C12296D71A3}"/>
                </a:ext>
              </a:extLst>
            </p:cNvPr>
            <p:cNvSpPr/>
            <p:nvPr/>
          </p:nvSpPr>
          <p:spPr>
            <a:xfrm>
              <a:off x="8943278" y="2795483"/>
              <a:ext cx="1953322" cy="2190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B0C7013-4019-21F2-BD90-2B54EA852AC1}"/>
              </a:ext>
            </a:extLst>
          </p:cNvPr>
          <p:cNvSpPr/>
          <p:nvPr/>
        </p:nvSpPr>
        <p:spPr>
          <a:xfrm>
            <a:off x="3247328" y="4738583"/>
            <a:ext cx="981772" cy="223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5D38108-C81F-5915-18FD-003BBA6DFFC0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4229100" y="2914546"/>
            <a:ext cx="4303899" cy="1936008"/>
          </a:xfrm>
          <a:prstGeom prst="bentConnector3">
            <a:avLst>
              <a:gd name="adj1" fmla="val 50000"/>
            </a:avLst>
          </a:prstGeom>
          <a:ln w="127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FA06A66-206D-1A96-88CE-4C31770125BE}"/>
              </a:ext>
            </a:extLst>
          </p:cNvPr>
          <p:cNvSpPr txBox="1"/>
          <p:nvPr/>
        </p:nvSpPr>
        <p:spPr>
          <a:xfrm>
            <a:off x="8413442" y="1471276"/>
            <a:ext cx="3152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dirty="0">
                <a:solidFill>
                  <a:srgbClr val="FF0000"/>
                </a:solidFill>
              </a:rPr>
              <a:t>プロパティー名を合わせる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341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コンテンツ プレースホルダー 15">
            <a:extLst>
              <a:ext uri="{FF2B5EF4-FFF2-40B4-BE49-F238E27FC236}">
                <a16:creationId xmlns:a16="http://schemas.microsoft.com/office/drawing/2014/main" id="{F3DAB258-B242-BA58-12BE-B742AD84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1904"/>
            <a:ext cx="12192000" cy="5566096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ボタンイベントにスクリプト設定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スクリプトから呼び出し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F278CCA-DEEB-6B62-575E-230C2CCA9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9" y="2270218"/>
            <a:ext cx="5146672" cy="45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26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62590A-DD77-F51C-4536-5BCF4D440739}"/>
              </a:ext>
            </a:extLst>
          </p:cNvPr>
          <p:cNvSpPr txBox="1"/>
          <p:nvPr/>
        </p:nvSpPr>
        <p:spPr>
          <a:xfrm>
            <a:off x="7594599" y="1933586"/>
            <a:ext cx="4597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sz="1800" dirty="0"/>
              <a:t>デモ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>
                <a:hlinkClick r:id="rId2"/>
              </a:rPr>
              <a:t>https://takahashikeiichi.github.io/ShaderGraphSample/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kumimoji="1" lang="ja-JP" altLang="en-US" sz="1800" dirty="0"/>
              <a:t>リポジトリ</a:t>
            </a:r>
            <a:endParaRPr kumimoji="1" lang="en-US" altLang="ja-JP" sz="1800" dirty="0"/>
          </a:p>
          <a:p>
            <a:pPr marL="0" indent="0">
              <a:buNone/>
            </a:pPr>
            <a:r>
              <a:rPr kumimoji="1" lang="en-US" altLang="ja-JP" sz="1800" dirty="0">
                <a:hlinkClick r:id="rId3"/>
              </a:rPr>
              <a:t>https://github.com/takahashikeiichi/ShaderGraphSample</a:t>
            </a:r>
            <a:endParaRPr kumimoji="1" lang="ja-JP" altLang="en-US" sz="18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DD2DF4-BC26-D9A1-BFDA-707F14CA4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" y="1867853"/>
            <a:ext cx="72294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6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1904"/>
            <a:ext cx="5777345" cy="556609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始める前に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dirty="0"/>
              <a:t>Unity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dirty="0"/>
              <a:t>Shader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/>
              <a:t>ShaderGraph</a:t>
            </a:r>
            <a:r>
              <a:rPr lang="ja-JP" altLang="en-US" dirty="0"/>
              <a:t>とは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ShaderGraph</a:t>
            </a:r>
            <a:r>
              <a:rPr kumimoji="1" lang="ja-JP" altLang="en-US" dirty="0"/>
              <a:t>の使い方「前半」</a:t>
            </a:r>
            <a:endParaRPr kumimoji="1"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/>
              <a:t>下準備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/>
              <a:t>初期設定</a:t>
            </a:r>
            <a:endParaRPr kumimoji="1"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dirty="0"/>
              <a:t>画面説明</a:t>
            </a:r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基本操作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ShaderGraph</a:t>
            </a:r>
            <a:r>
              <a:rPr lang="ja-JP" altLang="en-US" dirty="0"/>
              <a:t>の使い方「後半」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dirty="0"/>
              <a:t>今回使うノード</a:t>
            </a:r>
            <a:endParaRPr kumimoji="1"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調整</a:t>
            </a:r>
            <a:endParaRPr kumimoji="1"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dirty="0"/>
              <a:t>スクリプトから呼び出し</a:t>
            </a:r>
          </a:p>
          <a:p>
            <a:pPr marL="971550" lvl="1" indent="-514350">
              <a:buFont typeface="+mj-lt"/>
              <a:buAutoNum type="arabicPeriod"/>
            </a:pPr>
            <a:r>
              <a:rPr lang="ja-JP" altLang="en-US"/>
              <a:t>完成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069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1A5DB16-4818-165C-A262-803F0560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始める前に</a:t>
            </a:r>
          </a:p>
        </p:txBody>
      </p:sp>
    </p:spTree>
    <p:extLst>
      <p:ext uri="{BB962C8B-B14F-4D97-AF65-F5344CB8AC3E}">
        <p14:creationId xmlns:p14="http://schemas.microsoft.com/office/powerpoint/2010/main" val="175992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とは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A81F921-3EF1-0AE7-06B1-B71AA09A5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69304" y="2023829"/>
            <a:ext cx="2824932" cy="1603684"/>
          </a:xfr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BCA0EB-F81C-7A83-E980-5B19017E387C}"/>
              </a:ext>
            </a:extLst>
          </p:cNvPr>
          <p:cNvSpPr txBox="1">
            <a:spLocks/>
          </p:cNvSpPr>
          <p:nvPr/>
        </p:nvSpPr>
        <p:spPr>
          <a:xfrm>
            <a:off x="0" y="1291905"/>
            <a:ext cx="12192000" cy="2336427"/>
          </a:xfrm>
          <a:prstGeom prst="rect">
            <a:avLst/>
          </a:prstGeom>
        </p:spPr>
        <p:txBody>
          <a:bodyPr vert="horz" lIns="360000" tIns="180000" rIns="36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Unity Technologies</a:t>
            </a:r>
            <a:r>
              <a:rPr lang="ja-JP" altLang="en-US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が開発しているゲームエンジン</a:t>
            </a:r>
            <a:endParaRPr lang="en-US" altLang="ja-JP" b="1" dirty="0">
              <a:solidFill>
                <a:srgbClr val="000000"/>
              </a:solidFill>
              <a:highlight>
                <a:srgbClr val="FFFFFF"/>
              </a:highlight>
              <a:latin typeface="ヒラギノ角ゴ ProN W3"/>
            </a:endParaRPr>
          </a:p>
          <a:p>
            <a:pPr lvl="1"/>
            <a:r>
              <a:rPr lang="en-US" altLang="ja-JP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2D/3D</a:t>
            </a:r>
            <a:r>
              <a:rPr lang="ja-JP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に加えて</a:t>
            </a:r>
            <a:r>
              <a:rPr lang="en-US" altLang="ja-JP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AR/VR</a:t>
            </a:r>
            <a:r>
              <a:rPr lang="ja-JP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の開発ができる</a:t>
            </a:r>
            <a:endParaRPr lang="en-US" altLang="ja-JP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ヒラギノ角ゴ ProN W3"/>
            </a:endParaRPr>
          </a:p>
          <a:p>
            <a:pPr lvl="1"/>
            <a:r>
              <a:rPr lang="ja-JP" altLang="en-US" dirty="0">
                <a:solidFill>
                  <a:srgbClr val="000000"/>
                </a:solidFill>
                <a:highlight>
                  <a:srgbClr val="FFFFFF"/>
                </a:highlight>
                <a:latin typeface="ヒラギノ角ゴ ProN W3"/>
              </a:rPr>
              <a:t>マルチプラットフォーム開発ができる</a:t>
            </a:r>
            <a:endParaRPr lang="en-US" altLang="ja-JP" dirty="0">
              <a:solidFill>
                <a:srgbClr val="000000"/>
              </a:solidFill>
              <a:highlight>
                <a:srgbClr val="FFFFFF"/>
              </a:highlight>
              <a:latin typeface="ヒラギノ角ゴ ProN W3"/>
            </a:endParaRPr>
          </a:p>
          <a:p>
            <a:pPr lvl="1"/>
            <a:r>
              <a:rPr lang="ja-JP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日本語の情報が多い</a:t>
            </a:r>
            <a:endParaRPr lang="en-US" altLang="ja-JP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ヒラギノ角ゴ ProN W3"/>
            </a:endParaRPr>
          </a:p>
          <a:p>
            <a:pPr lvl="1"/>
            <a:r>
              <a:rPr lang="ja-JP" altLang="en-US" dirty="0">
                <a:solidFill>
                  <a:srgbClr val="000000"/>
                </a:solidFill>
                <a:highlight>
                  <a:srgbClr val="FFFFFF"/>
                </a:highlight>
                <a:latin typeface="ヒラギノ角ゴ ProN W3"/>
              </a:rPr>
              <a:t>開発言語：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ヒラギノ角ゴ ProN W3"/>
              </a:rPr>
              <a:t>C#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79C658C-5DE3-72C0-D385-4AE5162B574A}"/>
              </a:ext>
            </a:extLst>
          </p:cNvPr>
          <p:cNvSpPr txBox="1">
            <a:spLocks/>
          </p:cNvSpPr>
          <p:nvPr/>
        </p:nvSpPr>
        <p:spPr>
          <a:xfrm>
            <a:off x="0" y="3628332"/>
            <a:ext cx="12192000" cy="3229668"/>
          </a:xfrm>
          <a:prstGeom prst="rect">
            <a:avLst/>
          </a:prstGeom>
        </p:spPr>
        <p:txBody>
          <a:bodyPr vert="horz" lIns="360000" tIns="180000" rIns="36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他ゲームエンジン</a:t>
            </a:r>
            <a:endParaRPr lang="en-US" altLang="ja-JP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ヒラギノ角ゴ ProN W3"/>
            </a:endParaRPr>
          </a:p>
          <a:p>
            <a:pPr lvl="1"/>
            <a:r>
              <a:rPr lang="en-US" altLang="ja-JP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Unreal Engine</a:t>
            </a:r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ヒラギノ角ゴ ProN W3"/>
              </a:rPr>
              <a:t>開発言語：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ヒラギノ角ゴ ProN W3"/>
              </a:rPr>
              <a:t>C++</a:t>
            </a:r>
          </a:p>
          <a:p>
            <a:pPr marL="914400" lvl="2" indent="0">
              <a:buNone/>
            </a:pPr>
            <a:endParaRPr lang="en-US" altLang="ja-JP" dirty="0">
              <a:solidFill>
                <a:srgbClr val="000000"/>
              </a:solidFill>
              <a:highlight>
                <a:srgbClr val="FFFFFF"/>
              </a:highlight>
              <a:latin typeface="ヒラギノ角ゴ ProN W3"/>
            </a:endParaRPr>
          </a:p>
          <a:p>
            <a:pPr lvl="1"/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ヒラギノ角ゴ ProN W3"/>
              </a:rPr>
              <a:t>Godot </a:t>
            </a:r>
          </a:p>
          <a:p>
            <a:pPr lvl="2"/>
            <a:r>
              <a:rPr lang="ja-JP" altLang="en-US" dirty="0">
                <a:solidFill>
                  <a:srgbClr val="000000"/>
                </a:solidFill>
                <a:highlight>
                  <a:srgbClr val="FFFFFF"/>
                </a:highlight>
                <a:latin typeface="ヒラギノ角ゴ ProN W3"/>
              </a:rPr>
              <a:t>開発言語：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ヒラギノ角ゴ ProN W3"/>
              </a:rPr>
              <a:t>Python</a:t>
            </a:r>
          </a:p>
          <a:p>
            <a:pPr marL="457200" lvl="1" indent="0">
              <a:buNone/>
            </a:pPr>
            <a:endParaRPr lang="en-US" altLang="ja-JP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ヒラギノ角ゴ ProN W3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ja-JP" altLang="en-US" dirty="0"/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3EFC0B4D-3EF2-DEE9-90BA-F3D6B8DB6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361729" y="5652164"/>
            <a:ext cx="2247900" cy="80962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510E927-D1DF-9618-D21A-A1B9DB8BCE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58" y="3836911"/>
            <a:ext cx="2714691" cy="14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0" i="0" dirty="0">
                <a:effectLst/>
                <a:highlight>
                  <a:srgbClr val="FFFFFF"/>
                </a:highlight>
                <a:latin typeface="Overpass"/>
              </a:rPr>
              <a:t>Shader</a:t>
            </a:r>
            <a:r>
              <a:rPr lang="ja-JP" altLang="en-US" b="0" i="0" dirty="0">
                <a:effectLst/>
                <a:highlight>
                  <a:srgbClr val="FFFFFF"/>
                </a:highlight>
                <a:latin typeface="Overpass"/>
              </a:rPr>
              <a:t>とは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Overpass"/>
              </a:rPr>
              <a:t>GPU</a:t>
            </a:r>
            <a:r>
              <a:rPr lang="ja-JP" altLang="en-US" b="0" i="0" dirty="0">
                <a:effectLst/>
                <a:highlight>
                  <a:srgbClr val="FFFFFF"/>
                </a:highlight>
                <a:latin typeface="Overpass"/>
              </a:rPr>
              <a:t>で</a:t>
            </a:r>
            <a:r>
              <a:rPr lang="ja-JP" altLang="en-US" dirty="0">
                <a:highlight>
                  <a:srgbClr val="FFFFFF"/>
                </a:highlight>
                <a:latin typeface="Overpass"/>
              </a:rPr>
              <a:t>処理される、</a:t>
            </a:r>
            <a:r>
              <a:rPr lang="ja-JP" altLang="en-US" b="0" i="0" dirty="0">
                <a:effectLst/>
                <a:highlight>
                  <a:srgbClr val="FFFFFF"/>
                </a:highlight>
                <a:latin typeface="Overpass"/>
              </a:rPr>
              <a:t>描画処理を行うプログラム</a:t>
            </a:r>
            <a:endParaRPr lang="en-US" altLang="ja-JP" b="0" i="0" dirty="0">
              <a:effectLst/>
              <a:highlight>
                <a:srgbClr val="FFFFFF"/>
              </a:highlight>
              <a:latin typeface="Overpass"/>
            </a:endParaRPr>
          </a:p>
          <a:p>
            <a:r>
              <a:rPr lang="ja-JP" altLang="en-US" dirty="0"/>
              <a:t>シェーダーファイルの拡張子は（</a:t>
            </a:r>
            <a:r>
              <a:rPr lang="en-US" altLang="ja-JP" dirty="0"/>
              <a:t>.shader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/>
              <a:t>ShaderLab</a:t>
            </a:r>
            <a:r>
              <a:rPr lang="ja-JP" altLang="en-US" dirty="0"/>
              <a:t>と</a:t>
            </a:r>
            <a:r>
              <a:rPr lang="en-US" altLang="ja-JP" dirty="0"/>
              <a:t>HLSL(High-Level Shading Language)</a:t>
            </a:r>
            <a:r>
              <a:rPr lang="ja-JP" altLang="en-US" dirty="0"/>
              <a:t>で構成される</a:t>
            </a:r>
            <a:endParaRPr lang="en-US" altLang="ja-JP" dirty="0"/>
          </a:p>
          <a:p>
            <a:r>
              <a:rPr lang="en-US" altLang="ja-JP" dirty="0"/>
              <a:t>ShaderLab</a:t>
            </a:r>
            <a:r>
              <a:rPr lang="ja-JP" altLang="en-US" dirty="0"/>
              <a:t>ではマテリアルやレンダリングパス、</a:t>
            </a:r>
            <a:r>
              <a:rPr lang="en-US" altLang="ja-JP" dirty="0"/>
              <a:t>HLSL</a:t>
            </a:r>
            <a:r>
              <a:rPr lang="ja-JP" altLang="en-US" dirty="0"/>
              <a:t>は頂点シェーダーやフラグメントシェーダーの具体的な処理</a:t>
            </a:r>
            <a:endParaRPr lang="en-US" altLang="ja-JP" b="0" i="0" dirty="0">
              <a:solidFill>
                <a:srgbClr val="555555"/>
              </a:solidFill>
              <a:effectLst/>
              <a:highlight>
                <a:srgbClr val="FFFFFF"/>
              </a:highlight>
              <a:latin typeface="Overpass"/>
            </a:endParaRPr>
          </a:p>
          <a:p>
            <a:endParaRPr lang="en-US" altLang="ja-JP" b="0" i="0" dirty="0">
              <a:solidFill>
                <a:srgbClr val="555555"/>
              </a:solidFill>
              <a:effectLst/>
              <a:highlight>
                <a:srgbClr val="FFFFFF"/>
              </a:highlight>
              <a:latin typeface="Overpas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6D5FBD-C3BB-B76D-585A-4AF76BD12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64" y="3865242"/>
            <a:ext cx="1206210" cy="15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2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Overpass"/>
              </a:rPr>
              <a:t>ShaderLab</a:t>
            </a:r>
            <a:r>
              <a:rPr lang="ja-JP" altLang="en-US" b="0" i="0" dirty="0">
                <a:effectLst/>
                <a:highlight>
                  <a:srgbClr val="FFFFFF"/>
                </a:highlight>
                <a:latin typeface="Overpass"/>
              </a:rPr>
              <a:t>と</a:t>
            </a:r>
            <a:r>
              <a:rPr lang="en-US" altLang="ja-JP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Overpass"/>
              </a:rPr>
              <a:t>HLSL(High-Level Shading Language)</a:t>
            </a:r>
            <a:r>
              <a:rPr lang="ja-JP" altLang="en-US" b="0" i="0" dirty="0">
                <a:effectLst/>
                <a:highlight>
                  <a:srgbClr val="FFFFFF"/>
                </a:highlight>
                <a:latin typeface="Overpass"/>
              </a:rPr>
              <a:t>で構成される</a:t>
            </a:r>
          </a:p>
          <a:p>
            <a:r>
              <a:rPr lang="en-US" altLang="ja-JP" b="0" i="0" dirty="0">
                <a:effectLst/>
                <a:highlight>
                  <a:srgbClr val="FFFFFF"/>
                </a:highlight>
                <a:latin typeface="Overpass"/>
              </a:rPr>
              <a:t>ShaderLab</a:t>
            </a:r>
            <a:r>
              <a:rPr lang="ja-JP" altLang="en-US" b="0" i="0" dirty="0">
                <a:effectLst/>
                <a:highlight>
                  <a:srgbClr val="FFFFFF"/>
                </a:highlight>
                <a:latin typeface="Overpass"/>
              </a:rPr>
              <a:t>ではマテリアルやレンダリングパス、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Overpass"/>
              </a:rPr>
              <a:t>HLSL</a:t>
            </a:r>
            <a:r>
              <a:rPr lang="ja-JP" altLang="en-US" b="0" i="0" dirty="0">
                <a:effectLst/>
                <a:highlight>
                  <a:srgbClr val="FFFFFF"/>
                </a:highlight>
                <a:latin typeface="Overpass"/>
              </a:rPr>
              <a:t>は頂点シェーダーやフラグメントシェーダーの具体的な処理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BB30C78-E3CD-66B4-EBAC-686B11E9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01" y="2502130"/>
            <a:ext cx="3960047" cy="429768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ADC0A1-3136-989B-6831-F08E2F1C3E2B}"/>
              </a:ext>
            </a:extLst>
          </p:cNvPr>
          <p:cNvSpPr/>
          <p:nvPr/>
        </p:nvSpPr>
        <p:spPr>
          <a:xfrm>
            <a:off x="8088284" y="2734887"/>
            <a:ext cx="3366654" cy="789709"/>
          </a:xfrm>
          <a:prstGeom prst="rect">
            <a:avLst/>
          </a:prstGeom>
          <a:solidFill>
            <a:srgbClr val="FF0000">
              <a:alpha val="1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4B14BB-7821-D973-4AF3-FEDF1E8DFE28}"/>
              </a:ext>
            </a:extLst>
          </p:cNvPr>
          <p:cNvSpPr/>
          <p:nvPr/>
        </p:nvSpPr>
        <p:spPr>
          <a:xfrm>
            <a:off x="8088284" y="6404957"/>
            <a:ext cx="3366654" cy="233968"/>
          </a:xfrm>
          <a:prstGeom prst="rect">
            <a:avLst/>
          </a:prstGeom>
          <a:solidFill>
            <a:srgbClr val="FF0000">
              <a:alpha val="1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AD3998-A022-1183-4978-6E42DAD39AF6}"/>
              </a:ext>
            </a:extLst>
          </p:cNvPr>
          <p:cNvSpPr/>
          <p:nvPr/>
        </p:nvSpPr>
        <p:spPr>
          <a:xfrm>
            <a:off x="8088284" y="3524597"/>
            <a:ext cx="3366654" cy="2880360"/>
          </a:xfrm>
          <a:prstGeom prst="rect">
            <a:avLst/>
          </a:prstGeom>
          <a:solidFill>
            <a:srgbClr val="0070C0">
              <a:alpha val="10000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B7B92E-6B44-D117-0D10-DD38DDCB778B}"/>
              </a:ext>
            </a:extLst>
          </p:cNvPr>
          <p:cNvSpPr txBox="1"/>
          <p:nvPr/>
        </p:nvSpPr>
        <p:spPr>
          <a:xfrm>
            <a:off x="6096000" y="2945075"/>
            <a:ext cx="1258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ShaderLab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CCED58B-31AC-842B-71B6-05D4DF43CD78}"/>
              </a:ext>
            </a:extLst>
          </p:cNvPr>
          <p:cNvSpPr txBox="1"/>
          <p:nvPr/>
        </p:nvSpPr>
        <p:spPr>
          <a:xfrm>
            <a:off x="6174488" y="6269593"/>
            <a:ext cx="1258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ShaderLab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1DDF09-4CC5-791E-2885-958D823622DF}"/>
              </a:ext>
            </a:extLst>
          </p:cNvPr>
          <p:cNvSpPr txBox="1"/>
          <p:nvPr/>
        </p:nvSpPr>
        <p:spPr>
          <a:xfrm>
            <a:off x="6174488" y="4532205"/>
            <a:ext cx="76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</a:rPr>
              <a:t>HLSL</a:t>
            </a:r>
            <a:endParaRPr lang="ja-JP" altLang="en-US" dirty="0">
              <a:solidFill>
                <a:srgbClr val="0070C0"/>
              </a:solidFill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6A95442-CC2C-40F6-CF93-5D485D0638B0}"/>
              </a:ext>
            </a:extLst>
          </p:cNvPr>
          <p:cNvSpPr/>
          <p:nvPr/>
        </p:nvSpPr>
        <p:spPr>
          <a:xfrm>
            <a:off x="3310171" y="4392675"/>
            <a:ext cx="2643447" cy="6483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E521CC-B339-6721-D810-593A1D352A84}"/>
              </a:ext>
            </a:extLst>
          </p:cNvPr>
          <p:cNvSpPr txBox="1"/>
          <p:nvPr/>
        </p:nvSpPr>
        <p:spPr>
          <a:xfrm>
            <a:off x="4131276" y="3910962"/>
            <a:ext cx="196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開く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E7429D6-D739-436B-4AF9-4F035D201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64" y="3865242"/>
            <a:ext cx="1206210" cy="15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9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9F55B-FD6B-5AC8-4E56-9FEFF5A9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Shader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83B09-F7D6-F65A-7B59-53B4679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0" i="0" dirty="0">
                <a:effectLst/>
                <a:highlight>
                  <a:srgbClr val="FFFFFF"/>
                </a:highlight>
                <a:latin typeface="Overpass"/>
              </a:rPr>
              <a:t>シェーダーファイル作成</a:t>
            </a:r>
            <a:endParaRPr lang="en-US" altLang="ja-JP" b="0" i="0" dirty="0">
              <a:effectLst/>
              <a:highlight>
                <a:srgbClr val="FFFFFF"/>
              </a:highlight>
              <a:latin typeface="Overpass"/>
            </a:endParaRPr>
          </a:p>
          <a:p>
            <a:pPr marL="0" indent="0">
              <a:buNone/>
            </a:pPr>
            <a:r>
              <a:rPr lang="ja-JP" altLang="en-US" sz="2400" dirty="0"/>
              <a:t>・＋＞シェーダー＞任意のシェーダー</a:t>
            </a:r>
            <a:endParaRPr lang="en-US" altLang="ja-JP" sz="2400" dirty="0"/>
          </a:p>
          <a:p>
            <a:pPr marL="0" indent="0">
              <a:buNone/>
            </a:pPr>
            <a:endParaRPr lang="en-US" altLang="ja-JP" b="0" i="0" dirty="0">
              <a:effectLst/>
              <a:highlight>
                <a:srgbClr val="FFFFFF"/>
              </a:highlight>
              <a:latin typeface="Overpass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B6C0CA1-F6D4-8A32-0A87-509859E5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767012"/>
            <a:ext cx="59055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0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プレゼン">
      <a:majorFont>
        <a:latin typeface="HGP創英角ﾎﾟｯﾌﾟ体"/>
        <a:ea typeface="HG創英角ﾎﾟｯﾌﾟ体"/>
        <a:cs typeface=""/>
      </a:majorFont>
      <a:minorFont>
        <a:latin typeface="ＭＳ ゴシック"/>
        <a:ea typeface="ＭＳ 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17667</TotalTime>
  <Words>731</Words>
  <Application>Microsoft Office PowerPoint</Application>
  <PresentationFormat>ワイド画面</PresentationFormat>
  <Paragraphs>190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4" baseType="lpstr">
      <vt:lpstr>HGS創英角ﾎﾟｯﾌﾟ体</vt:lpstr>
      <vt:lpstr>ＭＳ ゴシック</vt:lpstr>
      <vt:lpstr>Overpass</vt:lpstr>
      <vt:lpstr>ヒラギノ角ゴ ProN W3</vt:lpstr>
      <vt:lpstr>游ゴシック</vt:lpstr>
      <vt:lpstr>Arial</vt:lpstr>
      <vt:lpstr>Consolas</vt:lpstr>
      <vt:lpstr>Office テーマ</vt:lpstr>
      <vt:lpstr>ShaderGraph を使ってみよう</vt:lpstr>
      <vt:lpstr>ShaderGraphを使ってみよう</vt:lpstr>
      <vt:lpstr>ShaderGraphを使ってみよう</vt:lpstr>
      <vt:lpstr>目次</vt:lpstr>
      <vt:lpstr>始める前に</vt:lpstr>
      <vt:lpstr>Unityとは</vt:lpstr>
      <vt:lpstr>Shaderとは</vt:lpstr>
      <vt:lpstr>Shaderとは</vt:lpstr>
      <vt:lpstr>Shaderとは</vt:lpstr>
      <vt:lpstr>ShaderGraphとは</vt:lpstr>
      <vt:lpstr>ShaderGraphとは</vt:lpstr>
      <vt:lpstr>ShaderGraphとは</vt:lpstr>
      <vt:lpstr>ShaderGraphの使い方「前半」</vt:lpstr>
      <vt:lpstr>下準備</vt:lpstr>
      <vt:lpstr>下準備</vt:lpstr>
      <vt:lpstr>下準備</vt:lpstr>
      <vt:lpstr>下準備</vt:lpstr>
      <vt:lpstr>下準備</vt:lpstr>
      <vt:lpstr>下準備</vt:lpstr>
      <vt:lpstr>設定方法</vt:lpstr>
      <vt:lpstr>設定方法</vt:lpstr>
      <vt:lpstr>設定方法</vt:lpstr>
      <vt:lpstr>設定方法</vt:lpstr>
      <vt:lpstr>画面説明</vt:lpstr>
      <vt:lpstr>基本操作</vt:lpstr>
      <vt:lpstr>基本操作</vt:lpstr>
      <vt:lpstr>ShaderGraphの使い方「後半」</vt:lpstr>
      <vt:lpstr>今回使うノード</vt:lpstr>
      <vt:lpstr>今回使うノード</vt:lpstr>
      <vt:lpstr>調整</vt:lpstr>
      <vt:lpstr>調整</vt:lpstr>
      <vt:lpstr>スクリプトから呼び出し</vt:lpstr>
      <vt:lpstr>スクリプトから呼び出し</vt:lpstr>
      <vt:lpstr>スクリプトから呼び出し</vt:lpstr>
      <vt:lpstr>スクリプトから呼び出し</vt:lpstr>
      <vt:lpstr>完成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keiichi takahashi</dc:creator>
  <cp:lastModifiedBy>高橋 慶一</cp:lastModifiedBy>
  <cp:revision>254</cp:revision>
  <dcterms:created xsi:type="dcterms:W3CDTF">2024-06-11T12:17:47Z</dcterms:created>
  <dcterms:modified xsi:type="dcterms:W3CDTF">2024-07-13T23:34:41Z</dcterms:modified>
</cp:coreProperties>
</file>